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Nunito"/>
      <p:regular r:id="rId32"/>
      <p:bold r:id="rId33"/>
      <p:italic r:id="rId34"/>
      <p:boldItalic r:id="rId35"/>
    </p:embeddedFont>
    <p:embeddedFont>
      <p:font typeface="Maven Pro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51CA33-A1F8-49DB-84D6-5E68726298BA}">
  <a:tblStyle styleId="{9851CA33-A1F8-49DB-84D6-5E68726298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Robot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5.xml"/><Relationship Id="rId33" Type="http://schemas.openxmlformats.org/officeDocument/2006/relationships/font" Target="fonts/Nunito-bold.fntdata"/><Relationship Id="rId10" Type="http://schemas.openxmlformats.org/officeDocument/2006/relationships/slide" Target="slides/slide4.xml"/><Relationship Id="rId32" Type="http://schemas.openxmlformats.org/officeDocument/2006/relationships/font" Target="fonts/Nunito-regular.fntdata"/><Relationship Id="rId13" Type="http://schemas.openxmlformats.org/officeDocument/2006/relationships/slide" Target="slides/slide7.xml"/><Relationship Id="rId35" Type="http://schemas.openxmlformats.org/officeDocument/2006/relationships/font" Target="fonts/Nunito-boldItalic.fntdata"/><Relationship Id="rId12" Type="http://schemas.openxmlformats.org/officeDocument/2006/relationships/slide" Target="slides/slide6.xml"/><Relationship Id="rId34" Type="http://schemas.openxmlformats.org/officeDocument/2006/relationships/font" Target="fonts/Nunito-italic.fntdata"/><Relationship Id="rId15" Type="http://schemas.openxmlformats.org/officeDocument/2006/relationships/slide" Target="slides/slide9.xml"/><Relationship Id="rId37" Type="http://schemas.openxmlformats.org/officeDocument/2006/relationships/font" Target="fonts/MavenPro-bold.fntdata"/><Relationship Id="rId14" Type="http://schemas.openxmlformats.org/officeDocument/2006/relationships/slide" Target="slides/slide8.xml"/><Relationship Id="rId36" Type="http://schemas.openxmlformats.org/officeDocument/2006/relationships/font" Target="fonts/MavenPr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b0d43a218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b0d43a218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a2988249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fa298824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a2988249d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a2988249d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b0d43a218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b0d43a218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b44062854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b44062854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409bed9646c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409bed9646c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b44062854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fb44062854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fb44062854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fb44062854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b44062854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b44062854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b27ae17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b27ae17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b44062854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b44062854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09bead695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09bead695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b0d43a21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fb0d43a21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b44062854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b44062854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b0d43a218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fb0d43a218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h4273d1ebbb4734a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h4273d1ebbb4734a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b0d43a218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fb0d43a218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one mechanism at a time. Run each condition repeatedly. Then explain the causal pathway—not only which curve is lower.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b8177bec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fb8177bec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b8177becf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fb8177becf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409e30b6f30_15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409e30b6f30_15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we just introduce ourselves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i.org/10.3390/systems7010004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mailto:christinetzeng32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321025"/>
            <a:ext cx="72573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Micro-Behaviors to Macro-Phenomena</a:t>
            </a:r>
            <a:endParaRPr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781750"/>
            <a:ext cx="5324700" cy="9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21 September 2026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26th European Agent Systems Summer School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EASSS 2026</a:t>
            </a:r>
            <a:br>
              <a:rPr b="1" lang="en"/>
            </a:br>
            <a:r>
              <a:rPr lang="en"/>
              <a:t>Malmö University</a:t>
            </a:r>
            <a:endParaRPr/>
          </a:p>
        </p:txBody>
      </p:sp>
      <p:sp>
        <p:nvSpPr>
          <p:cNvPr id="279" name="Google Shape;279;p13"/>
          <p:cNvSpPr txBox="1"/>
          <p:nvPr>
            <p:ph type="ctrTitle"/>
          </p:nvPr>
        </p:nvSpPr>
        <p:spPr>
          <a:xfrm>
            <a:off x="824000" y="2888650"/>
            <a:ext cx="7842900" cy="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An Introduction to Agent-Based Modeling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Tutorial team</a:t>
            </a:r>
            <a:endParaRPr/>
          </a:p>
        </p:txBody>
      </p:sp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3285075" y="3177225"/>
            <a:ext cx="4552200" cy="7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Sz-Ting (Christine) Tzeng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Focus</a:t>
            </a:r>
            <a:r>
              <a:rPr lang="en" sz="1100"/>
              <a:t>: multi-agent systems, human-centered AI, and value alignment</a:t>
            </a:r>
            <a:endParaRPr/>
          </a:p>
        </p:txBody>
      </p:sp>
      <p:pic>
        <p:nvPicPr>
          <p:cNvPr id="286" name="Google Shape;286;p14" title="IMG_801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5900" y="2874300"/>
            <a:ext cx="1478249" cy="137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"/>
          <p:cNvSpPr txBox="1"/>
          <p:nvPr>
            <p:ph idx="1" type="body"/>
          </p:nvPr>
        </p:nvSpPr>
        <p:spPr>
          <a:xfrm>
            <a:off x="1303800" y="1328000"/>
            <a:ext cx="70305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This tutorial was developed and delivered at EASSS 2026 by Sz-Ting (Christine) Tzeng, with contribution from Bertilla Fabris to the hands-on assignment session.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/>
              <a:t>The slides available on this website are a revised version prepared by Christine Tzeng. They include theory-focused content and a hands-on modeling session, but do not include the hands-on assignment materials.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</a:t>
            </a:r>
            <a:r>
              <a:rPr lang="en" sz="2500"/>
              <a:t>earning Goals</a:t>
            </a:r>
            <a:endParaRPr sz="2500"/>
          </a:p>
        </p:txBody>
      </p:sp>
      <p:sp>
        <p:nvSpPr>
          <p:cNvPr id="293" name="Google Shape;293;p15"/>
          <p:cNvSpPr txBox="1"/>
          <p:nvPr>
            <p:ph idx="1" type="body"/>
          </p:nvPr>
        </p:nvSpPr>
        <p:spPr>
          <a:xfrm>
            <a:off x="1303800" y="1328000"/>
            <a:ext cx="7030500" cy="32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Explain</a:t>
            </a:r>
            <a:r>
              <a:rPr lang="en"/>
              <a:t> the core components of an agent-based model: agents, environments, states, rules, interactions, and emergent outcomes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300"/>
              <a:buChar char="●"/>
            </a:pPr>
            <a:r>
              <a:rPr b="1" lang="en">
                <a:solidFill>
                  <a:srgbClr val="B7B7B7"/>
                </a:solidFill>
              </a:rPr>
              <a:t>Explore</a:t>
            </a:r>
            <a:r>
              <a:rPr lang="en">
                <a:solidFill>
                  <a:srgbClr val="B7B7B7"/>
                </a:solidFill>
              </a:rPr>
              <a:t> and </a:t>
            </a:r>
            <a:r>
              <a:rPr b="1" lang="en">
                <a:solidFill>
                  <a:srgbClr val="B7B7B7"/>
                </a:solidFill>
              </a:rPr>
              <a:t>analyze</a:t>
            </a:r>
            <a:r>
              <a:rPr lang="en">
                <a:solidFill>
                  <a:srgbClr val="B7B7B7"/>
                </a:solidFill>
              </a:rPr>
              <a:t> foundational ABMs in NetLogo by changing parameters, observing, and interpreting system dynamics</a:t>
            </a:r>
            <a:endParaRPr>
              <a:solidFill>
                <a:srgbClr val="B7B7B7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Connect</a:t>
            </a:r>
            <a:r>
              <a:rPr lang="en"/>
              <a:t> local behavior, heterogeneity, and interaction to macro-level social patterns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Assess</a:t>
            </a:r>
            <a:r>
              <a:rPr lang="en"/>
              <a:t> how alternative rules or interventions affect simulated outcomes, and recognize the limits of policy inference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Design</a:t>
            </a:r>
            <a:r>
              <a:rPr lang="en"/>
              <a:t> an ABM for a real-world problem, including agents, states, interaction rules, outcomes, and possible interventions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6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Foundations of Agent-Based Modeling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is An Agent?</a:t>
            </a:r>
            <a:endParaRPr sz="2500">
              <a:solidFill>
                <a:srgbClr val="0000FF"/>
              </a:solidFill>
            </a:endParaRPr>
          </a:p>
        </p:txBody>
      </p:sp>
      <p:sp>
        <p:nvSpPr>
          <p:cNvPr id="304" name="Google Shape;304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Russell, S. J., &amp; Norvig, P. (2021). Artificial Intelligence: A Modern Approach (4th ed.). Pearson.</a:t>
            </a:r>
            <a:endParaRPr/>
          </a:p>
        </p:txBody>
      </p:sp>
      <p:pic>
        <p:nvPicPr>
          <p:cNvPr id="305" name="Google Shape;305;p17" title="generated-image (2).png"/>
          <p:cNvPicPr preferRelativeResize="0"/>
          <p:nvPr/>
        </p:nvPicPr>
        <p:blipFill rotWithShape="1">
          <a:blip r:embed="rId3">
            <a:alphaModFix/>
          </a:blip>
          <a:srcRect b="28564" l="0" r="11995" t="12383"/>
          <a:stretch/>
        </p:blipFill>
        <p:spPr>
          <a:xfrm>
            <a:off x="2243900" y="1949325"/>
            <a:ext cx="4438374" cy="167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“Agent” Disclaimer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0" lang="en" sz="1800"/>
              <a:t>ABM agent ≠ LLM-based agent</a:t>
            </a:r>
            <a:endParaRPr sz="3189"/>
          </a:p>
        </p:txBody>
      </p:sp>
      <p:sp>
        <p:nvSpPr>
          <p:cNvPr id="311" name="Google Shape;311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8"/>
          <p:cNvSpPr/>
          <p:nvPr/>
        </p:nvSpPr>
        <p:spPr>
          <a:xfrm>
            <a:off x="1303800" y="1990050"/>
            <a:ext cx="3068700" cy="2541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ABM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 AGENT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A model component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Person / household / wolf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 Patient / hospital 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Vehicle / pedestrian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Goal: Represent interactions and examine system outcomes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4842900" y="1990050"/>
            <a:ext cx="3068700" cy="2541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LLM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-BASED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 AGENT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An AI system architecture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LLM + memory + tools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Planning / API calls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Task completion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Goal: perform or assist with tasks in an environment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 Model Is a Purposeful Abstraction</a:t>
            </a:r>
            <a:endParaRPr sz="2500"/>
          </a:p>
        </p:txBody>
      </p:sp>
      <p:sp>
        <p:nvSpPr>
          <p:cNvPr id="319" name="Google Shape;319;p19"/>
          <p:cNvSpPr txBox="1"/>
          <p:nvPr>
            <p:ph idx="1" type="body"/>
          </p:nvPr>
        </p:nvSpPr>
        <p:spPr>
          <a:xfrm>
            <a:off x="1303800" y="1539125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</a:t>
            </a:r>
            <a:r>
              <a:rPr lang="en"/>
              <a:t>rediction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Explanation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Description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Exploration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Illustration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Analogy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Social learning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Optimization</a:t>
            </a:r>
            <a:endParaRPr/>
          </a:p>
        </p:txBody>
      </p:sp>
      <p:pic>
        <p:nvPicPr>
          <p:cNvPr id="320" name="Google Shape;320;p19" title="generated-imag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700" y="1202669"/>
            <a:ext cx="4902001" cy="3676506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9"/>
          <p:cNvSpPr txBox="1"/>
          <p:nvPr/>
        </p:nvSpPr>
        <p:spPr>
          <a:xfrm>
            <a:off x="265250" y="4642950"/>
            <a:ext cx="5122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</a:rPr>
              <a:t>Edmonds et al. (2019) JASSS, </a:t>
            </a:r>
            <a:r>
              <a:rPr i="1" lang="en" sz="1200"/>
              <a:t>Different Modelling Purposes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Where Does ABM Sit? AI, MAS, and Social Simulation</a:t>
            </a:r>
            <a:endParaRPr sz="2500"/>
          </a:p>
        </p:txBody>
      </p:sp>
      <p:sp>
        <p:nvSpPr>
          <p:cNvPr id="327" name="Google Shape;327;p20"/>
          <p:cNvSpPr/>
          <p:nvPr/>
        </p:nvSpPr>
        <p:spPr>
          <a:xfrm>
            <a:off x="3360450" y="1461225"/>
            <a:ext cx="2423100" cy="1222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ARTIFICIAL INTELLIGENCE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Nunito"/>
                <a:ea typeface="Nunito"/>
                <a:cs typeface="Nunito"/>
                <a:sym typeface="Nunito"/>
              </a:rPr>
              <a:t>Build computational capabilities</a:t>
            </a:r>
            <a:endParaRPr i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Learning · reasoning</a:t>
            </a:r>
            <a:r>
              <a:rPr lang="en" sz="1200">
                <a:latin typeface="Nunito"/>
                <a:ea typeface="Nunito"/>
                <a:cs typeface="Nunito"/>
                <a:sym typeface="Nunito"/>
              </a:rPr>
              <a:t> · </a:t>
            </a:r>
            <a:r>
              <a:rPr lang="en" sz="1200">
                <a:latin typeface="Nunito"/>
                <a:ea typeface="Nunito"/>
                <a:cs typeface="Nunito"/>
                <a:sym typeface="Nunito"/>
              </a:rPr>
              <a:t>planning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8" name="Google Shape;328;p20"/>
          <p:cNvSpPr/>
          <p:nvPr/>
        </p:nvSpPr>
        <p:spPr>
          <a:xfrm>
            <a:off x="3360450" y="2931250"/>
            <a:ext cx="2423100" cy="1529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AGENT-BASED MODELING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Nunito"/>
                <a:ea typeface="Nunito"/>
                <a:cs typeface="Nunito"/>
                <a:sym typeface="Nunito"/>
              </a:rPr>
              <a:t>Model agents, environment, and local rules</a:t>
            </a:r>
            <a:endParaRPr i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Simulate interaction over time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9" name="Google Shape;329;p20"/>
          <p:cNvSpPr txBox="1"/>
          <p:nvPr/>
        </p:nvSpPr>
        <p:spPr>
          <a:xfrm>
            <a:off x="2268450" y="4561150"/>
            <a:ext cx="460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Micro-behaviors → Macro-phenomena</a:t>
            </a:r>
            <a:endParaRPr b="1"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Segregation · epidemic trajectories · market dynamics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30" name="Google Shape;330;p20"/>
          <p:cNvGrpSpPr/>
          <p:nvPr/>
        </p:nvGrpSpPr>
        <p:grpSpPr>
          <a:xfrm>
            <a:off x="410150" y="2931250"/>
            <a:ext cx="2950200" cy="1529100"/>
            <a:chOff x="410150" y="2931250"/>
            <a:chExt cx="2950200" cy="1529100"/>
          </a:xfrm>
        </p:grpSpPr>
        <p:sp>
          <p:nvSpPr>
            <p:cNvPr id="331" name="Google Shape;331;p20"/>
            <p:cNvSpPr/>
            <p:nvPr/>
          </p:nvSpPr>
          <p:spPr>
            <a:xfrm>
              <a:off x="410150" y="2931250"/>
              <a:ext cx="2423100" cy="15291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MULTI-AGENT SYSTEMS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200">
                  <a:latin typeface="Nunito"/>
                  <a:ea typeface="Nunito"/>
                  <a:cs typeface="Nunito"/>
                  <a:sym typeface="Nunito"/>
                </a:rPr>
                <a:t>Study interacting autonomous agents</a:t>
              </a:r>
              <a:endParaRPr i="1" sz="1200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Coordination · interaction</a:t>
              </a: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 · </a:t>
              </a: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communication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2833250" y="3549850"/>
              <a:ext cx="527100" cy="291900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3" name="Google Shape;333;p20"/>
          <p:cNvGrpSpPr/>
          <p:nvPr/>
        </p:nvGrpSpPr>
        <p:grpSpPr>
          <a:xfrm>
            <a:off x="5783550" y="2931250"/>
            <a:ext cx="2950300" cy="1529100"/>
            <a:chOff x="5783550" y="2931250"/>
            <a:chExt cx="2950300" cy="1529100"/>
          </a:xfrm>
        </p:grpSpPr>
        <p:sp>
          <p:nvSpPr>
            <p:cNvPr id="334" name="Google Shape;334;p20"/>
            <p:cNvSpPr/>
            <p:nvPr/>
          </p:nvSpPr>
          <p:spPr>
            <a:xfrm>
              <a:off x="6310750" y="2931250"/>
              <a:ext cx="2423100" cy="15291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SOCIAL SIMULATION</a:t>
              </a:r>
              <a:endParaRPr b="1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200">
                  <a:latin typeface="Nunito"/>
                  <a:ea typeface="Nunito"/>
                  <a:cs typeface="Nunito"/>
                  <a:sym typeface="Nunito"/>
                </a:rPr>
                <a:t>Study</a:t>
              </a:r>
              <a:r>
                <a:rPr i="1" lang="en" sz="1200">
                  <a:latin typeface="Nunito"/>
                  <a:ea typeface="Nunito"/>
                  <a:cs typeface="Nunito"/>
                  <a:sym typeface="Nunito"/>
                </a:rPr>
                <a:t> social dynamics through computational models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Institutions</a:t>
              </a: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 · </a:t>
              </a: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behavior</a:t>
              </a:r>
              <a:r>
                <a:rPr lang="en" sz="1200">
                  <a:latin typeface="Nunito"/>
                  <a:ea typeface="Nunito"/>
                  <a:cs typeface="Nunito"/>
                  <a:sym typeface="Nunito"/>
                </a:rPr>
                <a:t> · policy</a:t>
              </a:r>
              <a:endParaRPr sz="12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5" name="Google Shape;335;p20"/>
            <p:cNvSpPr/>
            <p:nvPr/>
          </p:nvSpPr>
          <p:spPr>
            <a:xfrm flipH="1">
              <a:off x="5783550" y="3549850"/>
              <a:ext cx="527100" cy="291900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Makes A System Complex?</a:t>
            </a:r>
            <a:endParaRPr sz="2500"/>
          </a:p>
        </p:txBody>
      </p:sp>
      <p:sp>
        <p:nvSpPr>
          <p:cNvPr id="341" name="Google Shape;341;p21"/>
          <p:cNvSpPr txBox="1"/>
          <p:nvPr>
            <p:ph idx="1" type="body"/>
          </p:nvPr>
        </p:nvSpPr>
        <p:spPr>
          <a:xfrm>
            <a:off x="138375" y="1625300"/>
            <a:ext cx="49944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Heterogeneity</a:t>
            </a:r>
            <a:r>
              <a:rPr lang="en"/>
              <a:t>: Actors differ in state, resources, beliefs, or decision rules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Local </a:t>
            </a:r>
            <a:r>
              <a:rPr b="1" lang="en"/>
              <a:t>interaction</a:t>
            </a:r>
            <a:r>
              <a:rPr lang="en"/>
              <a:t>: </a:t>
            </a:r>
            <a:r>
              <a:rPr lang="en"/>
              <a:t>Agents respond to other agents and information within their interaction neighborhood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Feedback</a:t>
            </a:r>
            <a:r>
              <a:rPr lang="en"/>
              <a:t>: Effects loop back and alter later behavior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Adaptation</a:t>
            </a:r>
            <a:r>
              <a:rPr lang="en"/>
              <a:t>: Behavior changes as conditions change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b="1" lang="en"/>
              <a:t>Nonlinearity</a:t>
            </a:r>
            <a:r>
              <a:rPr lang="en"/>
              <a:t>: Small changes can produce disproportionate outcomes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…</a:t>
            </a:r>
            <a:endParaRPr/>
          </a:p>
        </p:txBody>
      </p:sp>
      <p:sp>
        <p:nvSpPr>
          <p:cNvPr id="342" name="Google Shape;342;p21"/>
          <p:cNvSpPr txBox="1"/>
          <p:nvPr/>
        </p:nvSpPr>
        <p:spPr>
          <a:xfrm>
            <a:off x="631075" y="4632425"/>
            <a:ext cx="775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Turner, J. R., &amp; Baker, R. M. (2019). Complexity Theory: An Overview with Potential Applications for the Social Sciences. </a:t>
            </a:r>
            <a:r>
              <a:rPr i="1"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Systems</a:t>
            </a:r>
            <a:r>
              <a:rPr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i="1"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7</a:t>
            </a:r>
            <a:r>
              <a:rPr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(1), 4. </a:t>
            </a:r>
            <a:r>
              <a:rPr lang="en" sz="9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https://doi.org/10.3390/systems7010004</a:t>
            </a:r>
            <a:r>
              <a:rPr lang="en" sz="9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3" name="Google Shape;343;p21" title="Screenshot 2026-09-16 at 11.51.1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2050" y="1420325"/>
            <a:ext cx="352425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ABM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33"/>
              <a:t>Agent-Based Modeling Makes Mechanisms Explicit</a:t>
            </a:r>
            <a:endParaRPr b="0" sz="1833"/>
          </a:p>
        </p:txBody>
      </p:sp>
      <p:sp>
        <p:nvSpPr>
          <p:cNvPr id="349" name="Google Shape;349;p22"/>
          <p:cNvSpPr txBox="1"/>
          <p:nvPr>
            <p:ph idx="1" type="body"/>
          </p:nvPr>
        </p:nvSpPr>
        <p:spPr>
          <a:xfrm>
            <a:off x="1303800" y="1794725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ABM simulates heterogeneous autonomous entities and their interactions to explore how collective patterns and dynamics emerge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0" name="Google Shape;350;p22" title="generated-image 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663" y="2571750"/>
            <a:ext cx="4306775" cy="242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Emergence: </a:t>
            </a:r>
            <a:r>
              <a:rPr lang="en" sz="2500"/>
              <a:t>From </a:t>
            </a:r>
            <a:r>
              <a:rPr lang="en" sz="2500">
                <a:solidFill>
                  <a:srgbClr val="666666"/>
                </a:solidFill>
              </a:rPr>
              <a:t>Micro-Behaviors </a:t>
            </a:r>
            <a:endParaRPr sz="250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to </a:t>
            </a:r>
            <a:r>
              <a:rPr lang="en" sz="2500">
                <a:solidFill>
                  <a:srgbClr val="0000FF"/>
                </a:solidFill>
              </a:rPr>
              <a:t>Macro-Phenomena</a:t>
            </a:r>
            <a:endParaRPr sz="2500">
              <a:solidFill>
                <a:srgbClr val="0000FF"/>
              </a:solidFill>
            </a:endParaRPr>
          </a:p>
        </p:txBody>
      </p:sp>
      <p:sp>
        <p:nvSpPr>
          <p:cNvPr id="356" name="Google Shape;356;p23"/>
          <p:cNvSpPr txBox="1"/>
          <p:nvPr/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How can simple local choices produce collective patterns?</a:t>
            </a:r>
            <a:endParaRPr sz="13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57" name="Google Shape;357;p23"/>
          <p:cNvGrpSpPr/>
          <p:nvPr/>
        </p:nvGrpSpPr>
        <p:grpSpPr>
          <a:xfrm>
            <a:off x="2021975" y="2511300"/>
            <a:ext cx="5034525" cy="2309550"/>
            <a:chOff x="2021975" y="2511300"/>
            <a:chExt cx="5034525" cy="2309550"/>
          </a:xfrm>
        </p:grpSpPr>
        <p:pic>
          <p:nvPicPr>
            <p:cNvPr id="358" name="Google Shape;358;p23" title="Untitled Diagram-Page-2 (1).jpg"/>
            <p:cNvPicPr preferRelativeResize="0"/>
            <p:nvPr/>
          </p:nvPicPr>
          <p:blipFill rotWithShape="1">
            <a:blip r:embed="rId3">
              <a:alphaModFix/>
            </a:blip>
            <a:srcRect b="0" l="0" r="279" t="0"/>
            <a:stretch/>
          </p:blipFill>
          <p:spPr>
            <a:xfrm>
              <a:off x="2021975" y="2511300"/>
              <a:ext cx="3200400" cy="2309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9" name="Google Shape;359;p23"/>
            <p:cNvSpPr txBox="1"/>
            <p:nvPr/>
          </p:nvSpPr>
          <p:spPr>
            <a:xfrm>
              <a:off x="5485100" y="3383280"/>
              <a:ext cx="15714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424242"/>
                  </a:solidFill>
                  <a:latin typeface="Nunito"/>
                  <a:ea typeface="Nunito"/>
                  <a:cs typeface="Nunito"/>
                  <a:sym typeface="Nunito"/>
                </a:rPr>
                <a:t>Individual Agents</a:t>
              </a:r>
              <a:endParaRPr b="1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0" name="Google Shape;360;p23"/>
          <p:cNvGrpSpPr/>
          <p:nvPr/>
        </p:nvGrpSpPr>
        <p:grpSpPr>
          <a:xfrm>
            <a:off x="2020824" y="2514600"/>
            <a:ext cx="5492725" cy="2286000"/>
            <a:chOff x="2021975" y="2511300"/>
            <a:chExt cx="5492725" cy="2286000"/>
          </a:xfrm>
        </p:grpSpPr>
        <p:pic>
          <p:nvPicPr>
            <p:cNvPr id="361" name="Google Shape;361;p23" title="Untitled Diagram-Page-2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21975" y="2511300"/>
              <a:ext cx="3200400" cy="228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23"/>
            <p:cNvSpPr txBox="1"/>
            <p:nvPr/>
          </p:nvSpPr>
          <p:spPr>
            <a:xfrm>
              <a:off x="5486400" y="3383280"/>
              <a:ext cx="20283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424242"/>
                  </a:solidFill>
                  <a:latin typeface="Nunito"/>
                  <a:ea typeface="Nunito"/>
                  <a:cs typeface="Nunito"/>
                  <a:sym typeface="Nunito"/>
                </a:rPr>
                <a:t>Agents observe, react, and adapt locally</a:t>
              </a:r>
              <a:endParaRPr b="1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63" name="Google Shape;363;p23"/>
          <p:cNvGrpSpPr/>
          <p:nvPr/>
        </p:nvGrpSpPr>
        <p:grpSpPr>
          <a:xfrm>
            <a:off x="2953125" y="2505000"/>
            <a:ext cx="4560424" cy="2305179"/>
            <a:chOff x="2953125" y="2505000"/>
            <a:chExt cx="4560424" cy="2305179"/>
          </a:xfrm>
        </p:grpSpPr>
        <p:pic>
          <p:nvPicPr>
            <p:cNvPr id="364" name="Google Shape;364;p23" title="Untitled Diagram-Page-2 (1).jp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53125" y="2505000"/>
              <a:ext cx="1618866" cy="23051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23"/>
            <p:cNvSpPr txBox="1"/>
            <p:nvPr/>
          </p:nvSpPr>
          <p:spPr>
            <a:xfrm>
              <a:off x="5485249" y="3373568"/>
              <a:ext cx="20283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424242"/>
                  </a:solidFill>
                  <a:latin typeface="Nunito"/>
                  <a:ea typeface="Nunito"/>
                  <a:cs typeface="Nunito"/>
                  <a:sym typeface="Nunito"/>
                </a:rPr>
                <a:t>Macro pattern emerges: clustering</a:t>
              </a:r>
              <a:endParaRPr b="1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Use ABM Instead of Only Averages or </a:t>
            </a:r>
            <a:r>
              <a:rPr lang="en"/>
              <a:t>Population-Level Variables</a:t>
            </a:r>
            <a:r>
              <a:rPr lang="en"/>
              <a:t>?</a:t>
            </a:r>
            <a:endParaRPr/>
          </a:p>
        </p:txBody>
      </p:sp>
      <p:sp>
        <p:nvSpPr>
          <p:cNvPr id="371" name="Google Shape;371;p2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4"/>
          <p:cNvSpPr/>
          <p:nvPr/>
        </p:nvSpPr>
        <p:spPr>
          <a:xfrm>
            <a:off x="1600200" y="1990038"/>
            <a:ext cx="5943600" cy="530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Do individual differences matter?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Model agents with different resources, beliefs, health states, or preferences.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3" name="Google Shape;373;p24"/>
          <p:cNvSpPr/>
          <p:nvPr/>
        </p:nvSpPr>
        <p:spPr>
          <a:xfrm>
            <a:off x="1600200" y="2620910"/>
            <a:ext cx="5943600" cy="530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Do local interactions matter?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Represent contagion, social influence, neighborhood effects, and network structure.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4" name="Google Shape;374;p24"/>
          <p:cNvSpPr/>
          <p:nvPr/>
        </p:nvSpPr>
        <p:spPr>
          <a:xfrm>
            <a:off x="1600200" y="3251783"/>
            <a:ext cx="5943600" cy="530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Does feedback change behavior?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Observe adaptation, path dependence, tipping points, and non-linear effects.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5" name="Google Shape;375;p24"/>
          <p:cNvSpPr/>
          <p:nvPr/>
        </p:nvSpPr>
        <p:spPr>
          <a:xfrm>
            <a:off x="1600200" y="3882656"/>
            <a:ext cx="5943600" cy="530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Can a policy alter local rules?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Compare interventions such as early versus late quarantine.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5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Advanced ABM</a:t>
            </a:r>
            <a:endParaRPr sz="1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Hidden States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/>
              <a:t>Behavior Is Visible. Its Drivers May Not Be</a:t>
            </a:r>
            <a:endParaRPr b="0" sz="1800"/>
          </a:p>
        </p:txBody>
      </p:sp>
      <p:sp>
        <p:nvSpPr>
          <p:cNvPr id="386" name="Google Shape;386;p26"/>
          <p:cNvSpPr txBox="1"/>
          <p:nvPr>
            <p:ph idx="1" type="body"/>
          </p:nvPr>
        </p:nvSpPr>
        <p:spPr>
          <a:xfrm>
            <a:off x="938625" y="1990050"/>
            <a:ext cx="73956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/>
              <a:t>ABM can model a distinction between what agents </a:t>
            </a:r>
            <a:r>
              <a:rPr b="1" lang="en" sz="1200"/>
              <a:t>do</a:t>
            </a:r>
            <a:r>
              <a:rPr lang="en" sz="1200"/>
              <a:t>, what agents </a:t>
            </a:r>
            <a:r>
              <a:rPr b="1" lang="en" sz="1200"/>
              <a:t>know</a:t>
            </a:r>
            <a:r>
              <a:rPr lang="en" sz="1200"/>
              <a:t>, and what observers can </a:t>
            </a:r>
            <a:r>
              <a:rPr b="1" lang="en" sz="1200"/>
              <a:t>see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87" name="Google Shape;387;p26"/>
          <p:cNvSpPr/>
          <p:nvPr/>
        </p:nvSpPr>
        <p:spPr>
          <a:xfrm>
            <a:off x="1600200" y="1597875"/>
            <a:ext cx="2715000" cy="2469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Visible Layer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Moves to another location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Avoids contact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Accepts vaccination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Shares or withholds information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Observable action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4828800" y="1597875"/>
            <a:ext cx="2715000" cy="2469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Internal</a:t>
            </a:r>
            <a:r>
              <a:rPr b="1" lang="en">
                <a:latin typeface="Nunito"/>
                <a:ea typeface="Nunito"/>
                <a:cs typeface="Nunito"/>
                <a:sym typeface="Nunito"/>
              </a:rPr>
              <a:t> Layer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Health status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Belief / risk perception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Preference 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Nunito"/>
              <a:buChar char="❏"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Resource constraint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Internal state— not directly observable by other agents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Hidden</a:t>
            </a:r>
            <a:r>
              <a:rPr lang="en"/>
              <a:t> States Change Collective Dynamics</a:t>
            </a:r>
            <a:endParaRPr/>
          </a:p>
        </p:txBody>
      </p:sp>
      <p:sp>
        <p:nvSpPr>
          <p:cNvPr id="394" name="Google Shape;394;p2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Examples: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Belief → </a:t>
            </a:r>
            <a:r>
              <a:rPr lang="en"/>
              <a:t>chooses whether</a:t>
            </a:r>
            <a:r>
              <a:rPr lang="en"/>
              <a:t> to comply → intervention outcome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en"/>
              <a:t>Preference → choices of contacts or location → clustering or segregation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7"/>
          <p:cNvSpPr/>
          <p:nvPr/>
        </p:nvSpPr>
        <p:spPr>
          <a:xfrm>
            <a:off x="3700275" y="1946250"/>
            <a:ext cx="2285100" cy="86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Local decision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Continues moving and meeting others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543450" y="1946253"/>
            <a:ext cx="2567400" cy="86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Internal state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Health: infected but asymptomatic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7" name="Google Shape;397;p27"/>
          <p:cNvSpPr/>
          <p:nvPr/>
        </p:nvSpPr>
        <p:spPr>
          <a:xfrm>
            <a:off x="6388050" y="1946243"/>
            <a:ext cx="2471700" cy="868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System outcome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Nunito"/>
                <a:ea typeface="Nunito"/>
                <a:cs typeface="Nunito"/>
                <a:sym typeface="Nunito"/>
              </a:rPr>
              <a:t>Unobserved transmission can accelerate spread</a:t>
            </a:r>
            <a:endParaRPr sz="13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98" name="Google Shape;398;p27"/>
          <p:cNvCxnSpPr>
            <a:stCxn id="396" idx="3"/>
            <a:endCxn id="395" idx="1"/>
          </p:cNvCxnSpPr>
          <p:nvPr/>
        </p:nvCxnSpPr>
        <p:spPr>
          <a:xfrm>
            <a:off x="3110850" y="2380653"/>
            <a:ext cx="58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9" name="Google Shape;399;p27"/>
          <p:cNvCxnSpPr/>
          <p:nvPr/>
        </p:nvCxnSpPr>
        <p:spPr>
          <a:xfrm>
            <a:off x="5985300" y="2380653"/>
            <a:ext cx="40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Policy Becomes a Mechanism </a:t>
            </a:r>
            <a:r>
              <a:rPr lang="en" sz="2500"/>
              <a:t>In ABM</a:t>
            </a:r>
            <a:endParaRPr sz="2500"/>
          </a:p>
        </p:txBody>
      </p:sp>
      <p:sp>
        <p:nvSpPr>
          <p:cNvPr id="405" name="Google Shape;405;p2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policy effect comes from the modeled mechanism</a:t>
            </a:r>
            <a:endParaRPr/>
          </a:p>
        </p:txBody>
      </p:sp>
      <p:grpSp>
        <p:nvGrpSpPr>
          <p:cNvPr id="406" name="Google Shape;406;p28"/>
          <p:cNvGrpSpPr/>
          <p:nvPr/>
        </p:nvGrpSpPr>
        <p:grpSpPr>
          <a:xfrm>
            <a:off x="475450" y="1939614"/>
            <a:ext cx="8316300" cy="1264264"/>
            <a:chOff x="494975" y="2430989"/>
            <a:chExt cx="8316300" cy="1264264"/>
          </a:xfrm>
        </p:grpSpPr>
        <p:sp>
          <p:nvSpPr>
            <p:cNvPr id="407" name="Google Shape;407;p28"/>
            <p:cNvSpPr/>
            <p:nvPr/>
          </p:nvSpPr>
          <p:spPr>
            <a:xfrm>
              <a:off x="3465125" y="2826453"/>
              <a:ext cx="2471700" cy="8688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Policy mechanism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Nunito"/>
                  <a:ea typeface="Nunito"/>
                  <a:cs typeface="Nunito"/>
                  <a:sym typeface="Nunito"/>
                </a:rPr>
                <a:t>Reduce or remove mobility / contact after becoming infected</a:t>
              </a:r>
              <a:endParaRPr sz="13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494975" y="2826453"/>
              <a:ext cx="2567400" cy="8688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Before intervention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Nunito"/>
                  <a:ea typeface="Nunito"/>
                  <a:cs typeface="Nunito"/>
                  <a:sym typeface="Nunito"/>
                </a:rPr>
                <a:t>Infected agent moves and contacts nearby agents</a:t>
              </a:r>
              <a:endParaRPr sz="1300"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6339575" y="2826443"/>
              <a:ext cx="2471700" cy="8688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Nunito"/>
                  <a:ea typeface="Nunito"/>
                  <a:cs typeface="Nunito"/>
                  <a:sym typeface="Nunito"/>
                </a:rPr>
                <a:t>After intervention</a:t>
              </a:r>
              <a:endParaRPr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Nunito"/>
                  <a:ea typeface="Nunito"/>
                  <a:cs typeface="Nunito"/>
                  <a:sym typeface="Nunito"/>
                </a:rPr>
                <a:t>Fewer contact opportunities</a:t>
              </a:r>
              <a:endParaRPr sz="1300"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410" name="Google Shape;410;p28" title="ChatGPT Image Sep 15, 2026, 02_01_27 PM.png"/>
            <p:cNvPicPr preferRelativeResize="0"/>
            <p:nvPr/>
          </p:nvPicPr>
          <p:blipFill rotWithShape="1">
            <a:blip r:embed="rId3">
              <a:alphaModFix/>
            </a:blip>
            <a:srcRect b="35009" l="0" r="0" t="32588"/>
            <a:stretch/>
          </p:blipFill>
          <p:spPr>
            <a:xfrm>
              <a:off x="4049375" y="2430989"/>
              <a:ext cx="1303200" cy="2815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9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Practical Exercise</a:t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</a:t>
            </a:r>
            <a:r>
              <a:rPr lang="en" sz="2500"/>
              <a:t>olicy Exploration</a:t>
            </a:r>
            <a:endParaRPr sz="2500"/>
          </a:p>
        </p:txBody>
      </p:sp>
      <p:sp>
        <p:nvSpPr>
          <p:cNvPr id="421" name="Google Shape;421;p30"/>
          <p:cNvSpPr txBox="1"/>
          <p:nvPr>
            <p:ph idx="1" type="body"/>
          </p:nvPr>
        </p:nvSpPr>
        <p:spPr>
          <a:xfrm>
            <a:off x="1303800" y="1990050"/>
            <a:ext cx="7030500" cy="28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Record these outcomes for discussion: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022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❏"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Peak number infected 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02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❏"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to peak 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02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❏"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infections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02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❏"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Number or duration of restricted agents 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022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❏"/>
            </a:pPr>
            <a:r>
              <a:rPr lang="en" sz="12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Assumptions and random seed / repeated runs</a:t>
            </a:r>
            <a:endParaRPr sz="12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2" name="Google Shape;422;p30"/>
          <p:cNvGraphicFramePr/>
          <p:nvPr/>
        </p:nvGraphicFramePr>
        <p:xfrm>
          <a:off x="952500" y="200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{9851CA33-A1F8-49DB-84D6-5E68726298BA}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Early intervention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Late intervention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Random vaccination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Condition 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Condition B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Targeted vaccination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Condition 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Condition D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423" name="Google Shape;423;p30"/>
          <p:cNvSpPr txBox="1"/>
          <p:nvPr/>
        </p:nvSpPr>
        <p:spPr>
          <a:xfrm>
            <a:off x="4409975" y="1606613"/>
            <a:ext cx="279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When does the response begin?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24" name="Google Shape;424;p30"/>
          <p:cNvSpPr txBox="1"/>
          <p:nvPr/>
        </p:nvSpPr>
        <p:spPr>
          <a:xfrm flipH="1" rot="-5400000">
            <a:off x="-532325" y="2379300"/>
            <a:ext cx="2308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Who receives protection?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Collaborative Design Canvas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500"/>
          </a:p>
        </p:txBody>
      </p:sp>
      <p:sp>
        <p:nvSpPr>
          <p:cNvPr id="430" name="Google Shape;430;p31"/>
          <p:cNvSpPr txBox="1"/>
          <p:nvPr>
            <p:ph idx="1" type="body"/>
          </p:nvPr>
        </p:nvSpPr>
        <p:spPr>
          <a:xfrm>
            <a:off x="1303800" y="165480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problems: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1"/>
          <p:cNvSpPr/>
          <p:nvPr/>
        </p:nvSpPr>
        <p:spPr>
          <a:xfrm>
            <a:off x="712475" y="2103300"/>
            <a:ext cx="1844700" cy="1644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Outbreaks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Virus on a Network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2" name="Google Shape;432;p31"/>
          <p:cNvSpPr/>
          <p:nvPr/>
        </p:nvSpPr>
        <p:spPr>
          <a:xfrm>
            <a:off x="2727300" y="2103300"/>
            <a:ext cx="1844700" cy="1644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Misinformation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Rumor Mill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3" name="Google Shape;433;p31"/>
          <p:cNvSpPr/>
          <p:nvPr/>
        </p:nvSpPr>
        <p:spPr>
          <a:xfrm>
            <a:off x="4742125" y="2103300"/>
            <a:ext cx="1844700" cy="1644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Residential Clustering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Segregation / Schelling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4" name="Google Shape;434;p31"/>
          <p:cNvSpPr/>
          <p:nvPr/>
        </p:nvSpPr>
        <p:spPr>
          <a:xfrm>
            <a:off x="6756950" y="2103300"/>
            <a:ext cx="1844700" cy="1644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Resource Distributions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Simple Economy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5" name="Google Shape;435;p31"/>
          <p:cNvSpPr txBox="1"/>
          <p:nvPr/>
        </p:nvSpPr>
        <p:spPr>
          <a:xfrm>
            <a:off x="712575" y="4079675"/>
            <a:ext cx="1844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When does a local outbreak require targeted protection?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6" name="Google Shape;436;p31"/>
          <p:cNvSpPr txBox="1"/>
          <p:nvPr/>
        </p:nvSpPr>
        <p:spPr>
          <a:xfrm>
            <a:off x="2727300" y="4079675"/>
            <a:ext cx="1844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How does misinformation spread, and which response slows it?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7" name="Google Shape;437;p31"/>
          <p:cNvSpPr txBox="1"/>
          <p:nvPr/>
        </p:nvSpPr>
        <p:spPr>
          <a:xfrm>
            <a:off x="4742025" y="4079675"/>
            <a:ext cx="1844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Can preference changes reduce residential clustering?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8" name="Google Shape;438;p31"/>
          <p:cNvSpPr txBox="1"/>
          <p:nvPr/>
        </p:nvSpPr>
        <p:spPr>
          <a:xfrm>
            <a:off x="6756750" y="4079675"/>
            <a:ext cx="184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What produces unequal resource distributions?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Collaborative Design Canvas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/>
              <a:t>Bring your own problem</a:t>
            </a:r>
            <a:endParaRPr b="0" sz="1800"/>
          </a:p>
        </p:txBody>
      </p:sp>
      <p:sp>
        <p:nvSpPr>
          <p:cNvPr id="444" name="Google Shape;444;p32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Problem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Agents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State variables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Decision rules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Interactions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Outcomes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Candidate intervention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3"/>
          <p:cNvSpPr txBox="1"/>
          <p:nvPr>
            <p:ph type="ctrTitle"/>
          </p:nvPr>
        </p:nvSpPr>
        <p:spPr>
          <a:xfrm>
            <a:off x="293800" y="2511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In Touch</a:t>
            </a:r>
            <a:endParaRPr/>
          </a:p>
        </p:txBody>
      </p:sp>
      <p:sp>
        <p:nvSpPr>
          <p:cNvPr id="450" name="Google Shape;450;p33"/>
          <p:cNvSpPr txBox="1"/>
          <p:nvPr>
            <p:ph idx="1" type="subTitle"/>
          </p:nvPr>
        </p:nvSpPr>
        <p:spPr>
          <a:xfrm>
            <a:off x="824000" y="2249650"/>
            <a:ext cx="4255500" cy="27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Sz-Ting (Christine) Tzeng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christinetzeng321@gmail.com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